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528" r:id="rId3"/>
    <p:sldId id="286" r:id="rId4"/>
    <p:sldId id="502" r:id="rId5"/>
    <p:sldId id="500" r:id="rId6"/>
    <p:sldId id="278" r:id="rId7"/>
    <p:sldId id="534" r:id="rId8"/>
    <p:sldId id="277" r:id="rId9"/>
    <p:sldId id="290" r:id="rId10"/>
    <p:sldId id="507" r:id="rId11"/>
    <p:sldId id="499" r:id="rId12"/>
    <p:sldId id="274" r:id="rId13"/>
    <p:sldId id="531" r:id="rId14"/>
    <p:sldId id="508" r:id="rId15"/>
    <p:sldId id="533" r:id="rId16"/>
    <p:sldId id="535" r:id="rId17"/>
    <p:sldId id="527" r:id="rId18"/>
  </p:sldIdLst>
  <p:sldSz cx="9144000" cy="5143500" type="screen16x9"/>
  <p:notesSz cx="7104063" cy="10234613"/>
  <p:defaultTextStyle>
    <a:defPPr>
      <a:defRPr lang="de-DE"/>
    </a:defPPr>
    <a:lvl1pPr marL="0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88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77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65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59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49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30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24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14" algn="l" defTabSz="4568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we Spannagel" initials="U.Sp.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67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ED0F7-590F-F241-99D4-0E91E27FAACF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BF357-CA7E-7A49-8FAB-E908BD370E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8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88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77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65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59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49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30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24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14" algn="l" defTabSz="4568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27650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Arial" charset="0"/>
              <a:ea typeface="MS PGothic" charset="0"/>
            </a:endParaRPr>
          </a:p>
        </p:txBody>
      </p:sp>
      <p:sp>
        <p:nvSpPr>
          <p:cNvPr id="27651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685817" indent="-263776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055103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477145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99186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321227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69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165310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587351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14D2820-F255-2B4D-8624-820733482C35}" type="slidenum">
              <a:rPr lang="de-DE" sz="1300"/>
              <a:pPr/>
              <a:t>1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93008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25602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Arial" charset="0"/>
              <a:ea typeface="MS PGothic" charset="0"/>
            </a:endParaRPr>
          </a:p>
        </p:txBody>
      </p:sp>
      <p:sp>
        <p:nvSpPr>
          <p:cNvPr id="25603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685817" indent="-263776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055103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477145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99186" indent="-211021" defTabSz="989160"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321227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69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165310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587351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F2DA6C4-A2C0-604B-99EC-C1C193ED92CB}" type="slidenum">
              <a:rPr lang="de-DE" sz="1300"/>
              <a:pPr/>
              <a:t>13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17435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3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5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6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17407" y="532569"/>
            <a:ext cx="6270818" cy="338554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17404" y="1151816"/>
            <a:ext cx="8496000" cy="343615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18565" y="4957222"/>
            <a:ext cx="518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646168" y="4957222"/>
            <a:ext cx="32957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• </a:t>
            </a:r>
            <a:fld id="{5FCD85B2-C579-4430-B4DD-69B56FD07666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070103" y="4957222"/>
            <a:ext cx="54006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59AADEEC-4DD1-4171-B141-5451E0978C58}" type="datetime1">
              <a:rPr lang="en-US" noProof="0" smtClean="0"/>
              <a:t>11/17/2023</a:t>
            </a:fld>
            <a:endParaRPr lang="de-DE" noProof="0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17405" y="4740120"/>
            <a:ext cx="7062907" cy="153888"/>
          </a:xfrm>
        </p:spPr>
        <p:txBody>
          <a:bodyPr anchor="b"/>
          <a:lstStyle>
            <a:lvl1pPr>
              <a:spcBef>
                <a:spcPts val="0"/>
              </a:spcBef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Place holder source</a:t>
            </a:r>
          </a:p>
        </p:txBody>
      </p:sp>
    </p:spTree>
    <p:extLst>
      <p:ext uri="{BB962C8B-B14F-4D97-AF65-F5344CB8AC3E}">
        <p14:creationId xmlns:p14="http://schemas.microsoft.com/office/powerpoint/2010/main" val="17794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17407" y="532569"/>
            <a:ext cx="6270818" cy="338554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17404" y="1151816"/>
            <a:ext cx="8496000" cy="343615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18565" y="4957222"/>
            <a:ext cx="518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646168" y="4957222"/>
            <a:ext cx="32957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• </a:t>
            </a:r>
            <a:fld id="{5FCD85B2-C579-4430-B4DD-69B56FD07666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070103" y="4957222"/>
            <a:ext cx="54006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59AADEEC-4DD1-4171-B141-5451E0978C58}" type="datetime1">
              <a:rPr lang="en-US" noProof="0" smtClean="0"/>
              <a:t>11/17/2023</a:t>
            </a:fld>
            <a:endParaRPr lang="de-DE" noProof="0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17405" y="4740120"/>
            <a:ext cx="7062907" cy="153888"/>
          </a:xfrm>
        </p:spPr>
        <p:txBody>
          <a:bodyPr anchor="b"/>
          <a:lstStyle>
            <a:lvl1pPr>
              <a:spcBef>
                <a:spcPts val="0"/>
              </a:spcBef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Place holder source</a:t>
            </a:r>
          </a:p>
        </p:txBody>
      </p:sp>
    </p:spTree>
    <p:extLst>
      <p:ext uri="{BB962C8B-B14F-4D97-AF65-F5344CB8AC3E}">
        <p14:creationId xmlns:p14="http://schemas.microsoft.com/office/powerpoint/2010/main" val="6547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6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9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8" indent="0">
              <a:buNone/>
              <a:defRPr sz="2000" b="1"/>
            </a:lvl2pPr>
            <a:lvl3pPr marL="913777" indent="0">
              <a:buNone/>
              <a:defRPr sz="1800" b="1"/>
            </a:lvl3pPr>
            <a:lvl4pPr marL="1370665" indent="0">
              <a:buNone/>
              <a:defRPr sz="1600" b="1"/>
            </a:lvl4pPr>
            <a:lvl5pPr marL="1827559" indent="0">
              <a:buNone/>
              <a:defRPr sz="1600" b="1"/>
            </a:lvl5pPr>
            <a:lvl6pPr marL="2284449" indent="0">
              <a:buNone/>
              <a:defRPr sz="1600" b="1"/>
            </a:lvl6pPr>
            <a:lvl7pPr marL="2741330" indent="0">
              <a:buNone/>
              <a:defRPr sz="1600" b="1"/>
            </a:lvl7pPr>
            <a:lvl8pPr marL="3198224" indent="0">
              <a:buNone/>
              <a:defRPr sz="1600" b="1"/>
            </a:lvl8pPr>
            <a:lvl9pPr marL="3655114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8" indent="0">
              <a:buNone/>
              <a:defRPr sz="2000" b="1"/>
            </a:lvl2pPr>
            <a:lvl3pPr marL="913777" indent="0">
              <a:buNone/>
              <a:defRPr sz="1800" b="1"/>
            </a:lvl3pPr>
            <a:lvl4pPr marL="1370665" indent="0">
              <a:buNone/>
              <a:defRPr sz="1600" b="1"/>
            </a:lvl4pPr>
            <a:lvl5pPr marL="1827559" indent="0">
              <a:buNone/>
              <a:defRPr sz="1600" b="1"/>
            </a:lvl5pPr>
            <a:lvl6pPr marL="2284449" indent="0">
              <a:buNone/>
              <a:defRPr sz="1600" b="1"/>
            </a:lvl6pPr>
            <a:lvl7pPr marL="2741330" indent="0">
              <a:buNone/>
              <a:defRPr sz="1600" b="1"/>
            </a:lvl7pPr>
            <a:lvl8pPr marL="3198224" indent="0">
              <a:buNone/>
              <a:defRPr sz="1600" b="1"/>
            </a:lvl8pPr>
            <a:lvl9pPr marL="3655114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4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2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88" indent="0">
              <a:buNone/>
              <a:defRPr sz="1200"/>
            </a:lvl2pPr>
            <a:lvl3pPr marL="913777" indent="0">
              <a:buNone/>
              <a:defRPr sz="1000"/>
            </a:lvl3pPr>
            <a:lvl4pPr marL="1370665" indent="0">
              <a:buNone/>
              <a:defRPr sz="900"/>
            </a:lvl4pPr>
            <a:lvl5pPr marL="1827559" indent="0">
              <a:buNone/>
              <a:defRPr sz="900"/>
            </a:lvl5pPr>
            <a:lvl6pPr marL="2284449" indent="0">
              <a:buNone/>
              <a:defRPr sz="900"/>
            </a:lvl6pPr>
            <a:lvl7pPr marL="2741330" indent="0">
              <a:buNone/>
              <a:defRPr sz="900"/>
            </a:lvl7pPr>
            <a:lvl8pPr marL="3198224" indent="0">
              <a:buNone/>
              <a:defRPr sz="900"/>
            </a:lvl8pPr>
            <a:lvl9pPr marL="3655114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2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88" indent="0">
              <a:buNone/>
              <a:defRPr sz="2800"/>
            </a:lvl2pPr>
            <a:lvl3pPr marL="913777" indent="0">
              <a:buNone/>
              <a:defRPr sz="2400"/>
            </a:lvl3pPr>
            <a:lvl4pPr marL="1370665" indent="0">
              <a:buNone/>
              <a:defRPr sz="2000"/>
            </a:lvl4pPr>
            <a:lvl5pPr marL="1827559" indent="0">
              <a:buNone/>
              <a:defRPr sz="2000"/>
            </a:lvl5pPr>
            <a:lvl6pPr marL="2284449" indent="0">
              <a:buNone/>
              <a:defRPr sz="2000"/>
            </a:lvl6pPr>
            <a:lvl7pPr marL="2741330" indent="0">
              <a:buNone/>
              <a:defRPr sz="2000"/>
            </a:lvl7pPr>
            <a:lvl8pPr marL="3198224" indent="0">
              <a:buNone/>
              <a:defRPr sz="2000"/>
            </a:lvl8pPr>
            <a:lvl9pPr marL="365511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88" indent="0">
              <a:buNone/>
              <a:defRPr sz="1200"/>
            </a:lvl2pPr>
            <a:lvl3pPr marL="913777" indent="0">
              <a:buNone/>
              <a:defRPr sz="1000"/>
            </a:lvl3pPr>
            <a:lvl4pPr marL="1370665" indent="0">
              <a:buNone/>
              <a:defRPr sz="900"/>
            </a:lvl4pPr>
            <a:lvl5pPr marL="1827559" indent="0">
              <a:buNone/>
              <a:defRPr sz="900"/>
            </a:lvl5pPr>
            <a:lvl6pPr marL="2284449" indent="0">
              <a:buNone/>
              <a:defRPr sz="900"/>
            </a:lvl6pPr>
            <a:lvl7pPr marL="2741330" indent="0">
              <a:buNone/>
              <a:defRPr sz="900"/>
            </a:lvl7pPr>
            <a:lvl8pPr marL="3198224" indent="0">
              <a:buNone/>
              <a:defRPr sz="900"/>
            </a:lvl8pPr>
            <a:lvl9pPr marL="3655114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3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76" tIns="45692" rIns="91376" bIns="45692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76" tIns="45692" rIns="91376" bIns="45692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76" tIns="45692" rIns="91376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9DF0-96FA-DB43-A047-6FF7FE79EB11}" type="datetimeFigureOut">
              <a:rPr lang="de-DE" smtClean="0"/>
              <a:t>17.11.2023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76" tIns="45692" rIns="91376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76" tIns="45692" rIns="91376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F6FB9-B85C-BB45-B35B-01EB94C756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68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45688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0" indent="-285559" algn="l" defTabSz="45688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3" indent="-228447" algn="l" defTabSz="45688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12" indent="-228447" algn="l" defTabSz="45688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47" algn="l" defTabSz="45688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47" algn="l" defTabSz="4568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8" indent="-228447" algn="l" defTabSz="4568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71" indent="-228447" algn="l" defTabSz="4568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5" indent="-228447" algn="l" defTabSz="4568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8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5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9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49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0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24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4" algn="l" defTabSz="456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advice/mib248" TargetMode="External"/><Relationship Id="rId2" Type="http://schemas.openxmlformats.org/officeDocument/2006/relationships/hyperlink" Target="https://www.g-ba.de/beschluesse/465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asense-training.com/" TargetMode="External"/><Relationship Id="rId5" Type="http://schemas.openxmlformats.org/officeDocument/2006/relationships/hyperlink" Target="https://anest.ee/ravijuhised/" TargetMode="External"/><Relationship Id="rId4" Type="http://schemas.openxmlformats.org/officeDocument/2006/relationships/hyperlink" Target="https://www.anzca.edu.au/resources/college-publications/australasian-anaesthesia-(the-blue-book)/blue-book-2021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ctrTitle"/>
          </p:nvPr>
        </p:nvSpPr>
        <p:spPr>
          <a:xfrm>
            <a:off x="604154" y="327047"/>
            <a:ext cx="7829348" cy="4710945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Calibri" charset="0"/>
                <a:ea typeface="MS PGothic" charset="0"/>
                <a:cs typeface="Calibri" charset="0"/>
              </a:rPr>
              <a:t>Speaker Slide Set</a:t>
            </a:r>
            <a:br>
              <a:rPr lang="de-DE" sz="3200" dirty="0">
                <a:latin typeface="Calibri" charset="0"/>
                <a:ea typeface="MS PGothic" charset="0"/>
                <a:cs typeface="Calibri" charset="0"/>
              </a:rPr>
            </a:br>
            <a:r>
              <a:rPr lang="de-DE" sz="3200" dirty="0">
                <a:latin typeface="Calibri" charset="0"/>
                <a:ea typeface="MS PGothic" charset="0"/>
                <a:cs typeface="Calibri" charset="0"/>
              </a:rPr>
              <a:t>on </a:t>
            </a:r>
            <a:r>
              <a:rPr lang="de-DE" sz="3200" i="1" dirty="0">
                <a:latin typeface="Calibri" charset="0"/>
                <a:ea typeface="MS PGothic" charset="0"/>
                <a:cs typeface="Calibri" charset="0"/>
              </a:rPr>
              <a:t>DOAC Dipstick </a:t>
            </a:r>
            <a:br>
              <a:rPr lang="de-DE" sz="3200" dirty="0">
                <a:solidFill>
                  <a:srgbClr val="00B050"/>
                </a:solidFill>
                <a:latin typeface="Calibri" charset="0"/>
                <a:ea typeface="MS PGothic" charset="0"/>
                <a:cs typeface="Calibri" charset="0"/>
              </a:rPr>
            </a:br>
            <a:br>
              <a:rPr lang="de-DE" sz="1100" dirty="0">
                <a:solidFill>
                  <a:srgbClr val="00B050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de-DE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  <a:ea typeface="MS PGothic" charset="0"/>
                <a:cs typeface="Calibri" charset="0"/>
              </a:rPr>
              <a:t>„Basics“</a:t>
            </a:r>
            <a:br>
              <a:rPr lang="de-DE" sz="3200" dirty="0">
                <a:solidFill>
                  <a:srgbClr val="00B050"/>
                </a:solidFill>
                <a:latin typeface="Calibri" charset="0"/>
                <a:ea typeface="MS PGothic" charset="0"/>
                <a:cs typeface="Calibri" charset="0"/>
              </a:rPr>
            </a:br>
            <a:br>
              <a:rPr lang="de-DE" sz="3200" dirty="0">
                <a:latin typeface="Calibri" charset="0"/>
                <a:ea typeface="MS PGothic" charset="0"/>
                <a:cs typeface="Calibri" charset="0"/>
              </a:rPr>
            </a:br>
            <a:r>
              <a:rPr lang="de-DE" sz="3200" b="1" dirty="0">
                <a:solidFill>
                  <a:srgbClr val="01ADCB"/>
                </a:solidFill>
              </a:rPr>
              <a:t>Point of Care </a:t>
            </a:r>
            <a:r>
              <a:rPr lang="de-DE" sz="3200" b="1" dirty="0" err="1">
                <a:solidFill>
                  <a:srgbClr val="01ADCB"/>
                </a:solidFill>
              </a:rPr>
              <a:t>Testing</a:t>
            </a:r>
            <a:r>
              <a:rPr lang="de-DE" sz="3200" b="1" dirty="0">
                <a:solidFill>
                  <a:srgbClr val="01ADCB"/>
                </a:solidFill>
              </a:rPr>
              <a:t> </a:t>
            </a:r>
            <a:r>
              <a:rPr lang="de-DE" sz="3200" b="1" dirty="0" err="1">
                <a:solidFill>
                  <a:srgbClr val="01ADCB"/>
                </a:solidFill>
              </a:rPr>
              <a:t>of</a:t>
            </a:r>
            <a:br>
              <a:rPr lang="de-DE" sz="3200" b="1" dirty="0">
                <a:solidFill>
                  <a:srgbClr val="01ADCB"/>
                </a:solidFill>
              </a:rPr>
            </a:br>
            <a:r>
              <a:rPr lang="de-DE" sz="3200" b="1" dirty="0" err="1">
                <a:solidFill>
                  <a:srgbClr val="01ADCB"/>
                </a:solidFill>
              </a:rPr>
              <a:t>Direct</a:t>
            </a:r>
            <a:r>
              <a:rPr lang="de-DE" sz="3200" b="1" dirty="0">
                <a:solidFill>
                  <a:srgbClr val="01ADCB"/>
                </a:solidFill>
              </a:rPr>
              <a:t> Oral </a:t>
            </a:r>
            <a:r>
              <a:rPr lang="de-DE" sz="3200" b="1" dirty="0" err="1">
                <a:solidFill>
                  <a:srgbClr val="01ADCB"/>
                </a:solidFill>
              </a:rPr>
              <a:t>Anticoagulants</a:t>
            </a:r>
            <a:r>
              <a:rPr lang="de-DE" sz="3200" b="1" dirty="0">
                <a:solidFill>
                  <a:srgbClr val="01ADCB"/>
                </a:solidFill>
              </a:rPr>
              <a:t> (DOAC)</a:t>
            </a:r>
            <a:br>
              <a:rPr lang="de-DE" sz="3200" b="1" dirty="0">
                <a:solidFill>
                  <a:srgbClr val="01ADCB"/>
                </a:solidFill>
              </a:rPr>
            </a:br>
            <a:br>
              <a:rPr lang="de-DE" sz="3200" b="1" dirty="0">
                <a:solidFill>
                  <a:srgbClr val="01ADCB"/>
                </a:solidFill>
              </a:rPr>
            </a:br>
            <a:r>
              <a:rPr lang="de-DE" sz="2200" i="1" dirty="0" err="1"/>
              <a:t>For</a:t>
            </a:r>
            <a:r>
              <a:rPr lang="de-DE" sz="2200" i="1" dirty="0"/>
              <a:t> </a:t>
            </a:r>
            <a:r>
              <a:rPr lang="de-DE" sz="2200" i="1" dirty="0" err="1"/>
              <a:t>healthcare</a:t>
            </a:r>
            <a:r>
              <a:rPr lang="de-DE" sz="2200" i="1" dirty="0"/>
              <a:t> professional </a:t>
            </a:r>
            <a:r>
              <a:rPr lang="de-DE" sz="2200" i="1" dirty="0" err="1"/>
              <a:t>use</a:t>
            </a:r>
            <a:r>
              <a:rPr lang="de-DE" sz="2200" i="1" dirty="0"/>
              <a:t> </a:t>
            </a:r>
            <a:r>
              <a:rPr lang="de-DE" sz="2200" i="1" dirty="0" err="1"/>
              <a:t>only</a:t>
            </a:r>
            <a:r>
              <a:rPr lang="de-DE" sz="2200" i="1" dirty="0"/>
              <a:t>!</a:t>
            </a:r>
            <a:br>
              <a:rPr lang="de-DE" sz="3200" dirty="0">
                <a:solidFill>
                  <a:srgbClr val="01ADCB"/>
                </a:solidFill>
                <a:latin typeface="Calibri" charset="0"/>
                <a:ea typeface="MS PGothic" charset="0"/>
                <a:cs typeface="Calibri" charset="0"/>
              </a:rPr>
            </a:br>
            <a:endParaRPr lang="de-DE" sz="3200" dirty="0">
              <a:solidFill>
                <a:srgbClr val="01ADCB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pic>
        <p:nvPicPr>
          <p:cNvPr id="7" name="Bild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115" y="105507"/>
            <a:ext cx="1872028" cy="55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40E3D17-1354-4ABF-BC77-C3713E40F690}"/>
              </a:ext>
            </a:extLst>
          </p:cNvPr>
          <p:cNvSpPr txBox="1"/>
          <p:nvPr/>
        </p:nvSpPr>
        <p:spPr>
          <a:xfrm>
            <a:off x="1373326" y="4752211"/>
            <a:ext cx="6291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© 2023 DOASENSE GmbH, Heidelberg. All </a:t>
            </a:r>
            <a:r>
              <a:rPr lang="de-DE" sz="1100" dirty="0" err="1"/>
              <a:t>rights</a:t>
            </a:r>
            <a:r>
              <a:rPr lang="de-DE" sz="1100" dirty="0"/>
              <a:t> </a:t>
            </a:r>
            <a:r>
              <a:rPr lang="de-DE" sz="1100" dirty="0" err="1"/>
              <a:t>reserved</a:t>
            </a:r>
            <a:r>
              <a:rPr lang="de-DE" sz="1100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526C83-EFDC-FDBD-293C-69416723AB99}"/>
              </a:ext>
            </a:extLst>
          </p:cNvPr>
          <p:cNvSpPr txBox="1"/>
          <p:nvPr/>
        </p:nvSpPr>
        <p:spPr>
          <a:xfrm>
            <a:off x="8350624" y="4921624"/>
            <a:ext cx="7933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Rev3 – 11-2023</a:t>
            </a:r>
          </a:p>
        </p:txBody>
      </p:sp>
    </p:spTree>
    <p:extLst>
      <p:ext uri="{BB962C8B-B14F-4D97-AF65-F5344CB8AC3E}">
        <p14:creationId xmlns:p14="http://schemas.microsoft.com/office/powerpoint/2010/main" val="140551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147435" y="47960"/>
            <a:ext cx="4900347" cy="6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46" tIns="38070" rIns="76146" bIns="38070" anchor="ctr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000"/>
              </a:spcBef>
              <a:buSzPct val="120000"/>
            </a:pPr>
            <a:r>
              <a:rPr lang="de-DE" altLang="en-US" sz="3200" b="1" dirty="0">
                <a:latin typeface="+mn-lt"/>
              </a:rPr>
              <a:t>DOASENSE </a:t>
            </a:r>
            <a:r>
              <a:rPr lang="de-DE" altLang="en-US" sz="3200" b="1" dirty="0" err="1">
                <a:latin typeface="+mn-lt"/>
              </a:rPr>
              <a:t>Product</a:t>
            </a:r>
            <a:r>
              <a:rPr lang="de-DE" altLang="en-US" sz="3200" b="1" dirty="0">
                <a:latin typeface="+mn-lt"/>
              </a:rPr>
              <a:t> Suite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565" y="729109"/>
            <a:ext cx="3751943" cy="36753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8536" y="4217807"/>
            <a:ext cx="2184484" cy="807871"/>
          </a:xfrm>
          <a:prstGeom prst="rect">
            <a:avLst/>
          </a:prstGeom>
          <a:noFill/>
        </p:spPr>
        <p:txBody>
          <a:bodyPr wrap="none" lIns="68536" tIns="34269" rIns="68536" bIns="34269" rtlCol="0">
            <a:spAutoFit/>
          </a:bodyPr>
          <a:lstStyle/>
          <a:p>
            <a:r>
              <a:rPr lang="de-DE" sz="1600" i="1" u="sng" dirty="0"/>
              <a:t>DOASENSE Reader</a:t>
            </a:r>
            <a:br>
              <a:rPr lang="de-DE" sz="1600" dirty="0"/>
            </a:b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i="1" dirty="0"/>
              <a:t>DOAC Dipstick</a:t>
            </a:r>
          </a:p>
          <a:p>
            <a:r>
              <a:rPr lang="de-DE" sz="1600" dirty="0"/>
              <a:t>CE </a:t>
            </a:r>
            <a:r>
              <a:rPr lang="de-DE" sz="1600" dirty="0" err="1"/>
              <a:t>mark</a:t>
            </a:r>
            <a:r>
              <a:rPr lang="de-DE" sz="1600" dirty="0"/>
              <a:t> / TGA / ANVISA</a:t>
            </a:r>
            <a:endParaRPr lang="de-DE" sz="1600" strike="sngStrike" dirty="0"/>
          </a:p>
        </p:txBody>
      </p:sp>
      <p:sp>
        <p:nvSpPr>
          <p:cNvPr id="7" name="Textfeld 6"/>
          <p:cNvSpPr txBox="1"/>
          <p:nvPr/>
        </p:nvSpPr>
        <p:spPr>
          <a:xfrm>
            <a:off x="294916" y="4216783"/>
            <a:ext cx="2235690" cy="807871"/>
          </a:xfrm>
          <a:prstGeom prst="rect">
            <a:avLst/>
          </a:prstGeom>
          <a:noFill/>
        </p:spPr>
        <p:txBody>
          <a:bodyPr wrap="none" lIns="68536" tIns="34269" rIns="68536" bIns="34269" rtlCol="0">
            <a:spAutoFit/>
          </a:bodyPr>
          <a:lstStyle/>
          <a:p>
            <a:r>
              <a:rPr lang="de-DE" sz="1600" i="1" u="sng" dirty="0"/>
              <a:t>DOAC </a:t>
            </a:r>
            <a:r>
              <a:rPr lang="de-DE" sz="1600" i="1" u="sng" dirty="0" err="1"/>
              <a:t>Dipstick</a:t>
            </a:r>
            <a:r>
              <a:rPr lang="de-DE" sz="1600" i="1" u="sng" dirty="0"/>
              <a:t> </a:t>
            </a:r>
            <a:r>
              <a:rPr lang="de-DE" sz="1600" dirty="0" err="1"/>
              <a:t>test</a:t>
            </a:r>
            <a:r>
              <a:rPr lang="de-DE" sz="1600" dirty="0"/>
              <a:t> </a:t>
            </a:r>
            <a:r>
              <a:rPr lang="de-DE" sz="1600" dirty="0" err="1"/>
              <a:t>strips</a:t>
            </a:r>
            <a:br>
              <a:rPr lang="de-DE" sz="1600" dirty="0"/>
            </a:br>
            <a:r>
              <a:rPr lang="de-DE" sz="1600" dirty="0"/>
              <a:t>(12 </a:t>
            </a:r>
            <a:r>
              <a:rPr lang="de-DE" sz="1600" dirty="0" err="1"/>
              <a:t>strips</a:t>
            </a:r>
            <a:r>
              <a:rPr lang="de-DE" sz="1600" dirty="0"/>
              <a:t> per pack)</a:t>
            </a:r>
          </a:p>
          <a:p>
            <a:r>
              <a:rPr lang="de-DE" sz="1600" dirty="0"/>
              <a:t>CE </a:t>
            </a:r>
            <a:r>
              <a:rPr lang="de-DE" sz="1600" dirty="0" err="1"/>
              <a:t>mark</a:t>
            </a:r>
            <a:r>
              <a:rPr lang="de-DE" sz="1600" dirty="0"/>
              <a:t> / TGA / ANVISA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0A36031-EDAE-4E78-B01B-CA456237F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49" y="1251054"/>
            <a:ext cx="2257718" cy="240332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7BF5519-00B5-484E-A424-63C5B5400AC5}"/>
              </a:ext>
            </a:extLst>
          </p:cNvPr>
          <p:cNvSpPr/>
          <p:nvPr/>
        </p:nvSpPr>
        <p:spPr>
          <a:xfrm>
            <a:off x="5235806" y="4213823"/>
            <a:ext cx="3799003" cy="807871"/>
          </a:xfrm>
          <a:prstGeom prst="rect">
            <a:avLst/>
          </a:prstGeom>
        </p:spPr>
        <p:txBody>
          <a:bodyPr wrap="square" lIns="68536" tIns="34269" rIns="68536" bIns="34269">
            <a:spAutoFit/>
          </a:bodyPr>
          <a:lstStyle/>
          <a:p>
            <a:r>
              <a:rPr lang="de-DE" sz="1600" i="1" u="sng" dirty="0"/>
              <a:t>DOASENSE Control </a:t>
            </a:r>
            <a:r>
              <a:rPr lang="de-DE" sz="1600" i="1" u="sng" dirty="0" err="1"/>
              <a:t>Urines</a:t>
            </a:r>
            <a:br>
              <a:rPr lang="de-DE" sz="1600" u="sng" dirty="0"/>
            </a:br>
            <a:r>
              <a:rPr lang="de-DE" sz="1600" dirty="0" err="1"/>
              <a:t>one</a:t>
            </a:r>
            <a:r>
              <a:rPr lang="de-DE" sz="1600" dirty="0"/>
              <a:t> positive and negative </a:t>
            </a:r>
            <a:r>
              <a:rPr lang="de-DE" sz="1600" dirty="0" err="1"/>
              <a:t>control</a:t>
            </a:r>
            <a:r>
              <a:rPr lang="de-DE" sz="1600" dirty="0"/>
              <a:t> per pack CE </a:t>
            </a:r>
            <a:r>
              <a:rPr lang="de-DE" sz="1600" dirty="0" err="1"/>
              <a:t>mark</a:t>
            </a:r>
            <a:r>
              <a:rPr lang="de-DE" sz="1600" dirty="0"/>
              <a:t> / TGA / ANVISA</a:t>
            </a:r>
          </a:p>
        </p:txBody>
      </p:sp>
    </p:spTree>
    <p:extLst>
      <p:ext uri="{BB962C8B-B14F-4D97-AF65-F5344CB8AC3E}">
        <p14:creationId xmlns:p14="http://schemas.microsoft.com/office/powerpoint/2010/main" val="426409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7D3D1001-E9C9-415D-8145-03507FB6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359" y="129244"/>
            <a:ext cx="5842529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de-DE" sz="3000" b="1"/>
              <a:t>Test procedure – use of DOAC Disptick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B73155A-09B4-4077-96DE-64F251191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65" y="2362541"/>
            <a:ext cx="8415943" cy="2643585"/>
          </a:xfrm>
        </p:spPr>
        <p:txBody>
          <a:bodyPr rtlCol="0">
            <a:noAutofit/>
          </a:bodyPr>
          <a:lstStyle/>
          <a:p>
            <a:r>
              <a:rPr lang="en-GB" sz="1800" dirty="0"/>
              <a:t>Immerse the test strip in the urine for 2 to 3 seconds so that all test fields are covered with urine. </a:t>
            </a:r>
          </a:p>
          <a:p>
            <a:r>
              <a:rPr lang="en-GB" sz="1800" dirty="0"/>
              <a:t>After taking the test strip out of the urine, gently wipe the excess of the urine on the back side and edges of the test strip by an absorbent paper. </a:t>
            </a:r>
          </a:p>
          <a:p>
            <a:r>
              <a:rPr lang="en-GB" sz="1800" dirty="0"/>
              <a:t>Place the test strip with the back side on a smooth surface for 10 minutes. Check the time with a timer. </a:t>
            </a:r>
          </a:p>
          <a:p>
            <a:r>
              <a:rPr lang="en-GB" sz="1800" dirty="0"/>
              <a:t>After 10 minutes immediately assess the colours of the test pads with the eye and compare them with the corresponding colours on the label of the container.  </a:t>
            </a:r>
          </a:p>
        </p:txBody>
      </p:sp>
      <p:pic>
        <p:nvPicPr>
          <p:cNvPr id="32772" name="Grafik 2">
            <a:extLst>
              <a:ext uri="{FF2B5EF4-FFF2-40B4-BE49-F238E27FC236}">
                <a16:creationId xmlns:a16="http://schemas.microsoft.com/office/drawing/2014/main" id="{2589BA24-D67E-472E-8C24-826027667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614" y="1000126"/>
            <a:ext cx="49307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402" y="1219888"/>
            <a:ext cx="4451158" cy="2942166"/>
          </a:xfrm>
          <a:prstGeom prst="rect">
            <a:avLst/>
          </a:prstGeom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395305" y="4576584"/>
            <a:ext cx="8608753" cy="3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0000"/>
                </a:solidFill>
              </a:rPr>
              <a:t>Harenberg J, </a:t>
            </a:r>
            <a:r>
              <a:rPr lang="en-GB" altLang="en-US" sz="1400" dirty="0" err="1">
                <a:solidFill>
                  <a:srgbClr val="000000"/>
                </a:solidFill>
              </a:rPr>
              <a:t>Semin</a:t>
            </a:r>
            <a:r>
              <a:rPr lang="en-GB" altLang="en-US" sz="1400" dirty="0">
                <a:solidFill>
                  <a:srgbClr val="000000"/>
                </a:solidFill>
              </a:rPr>
              <a:t> Thromb </a:t>
            </a:r>
            <a:r>
              <a:rPr lang="en-GB" altLang="en-US" sz="1400" dirty="0" err="1">
                <a:solidFill>
                  <a:srgbClr val="000000"/>
                </a:solidFill>
              </a:rPr>
              <a:t>Hemost</a:t>
            </a:r>
            <a:r>
              <a:rPr lang="en-GB" alt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>
                <a:solidFill>
                  <a:srgbClr val="000000"/>
                </a:solidFill>
              </a:rPr>
              <a:t>2019;45:275-84</a:t>
            </a:r>
            <a:endParaRPr lang="en-GB" altLang="en-US" sz="1400" strike="sngStrik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94579"/>
            <a:ext cx="8229600" cy="857250"/>
          </a:xfrm>
        </p:spPr>
        <p:txBody>
          <a:bodyPr>
            <a:normAutofit/>
          </a:bodyPr>
          <a:lstStyle/>
          <a:p>
            <a:r>
              <a:rPr lang="en-GB" sz="3200" b="1" dirty="0"/>
              <a:t>Label for visual assessment of </a:t>
            </a:r>
            <a:r>
              <a:rPr lang="en-GB" sz="3200" b="1" i="1" dirty="0"/>
              <a:t>DOAC Dipstick</a:t>
            </a:r>
          </a:p>
        </p:txBody>
      </p:sp>
    </p:spTree>
    <p:extLst>
      <p:ext uri="{BB962C8B-B14F-4D97-AF65-F5344CB8AC3E}">
        <p14:creationId xmlns:p14="http://schemas.microsoft.com/office/powerpoint/2010/main" val="72863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ctrTitle"/>
          </p:nvPr>
        </p:nvSpPr>
        <p:spPr>
          <a:xfrm>
            <a:off x="1043004" y="195280"/>
            <a:ext cx="7206177" cy="682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b="1" dirty="0">
                <a:latin typeface="Calibri" charset="0"/>
                <a:ea typeface="MS PGothic" charset="0"/>
                <a:cs typeface="Calibri" charset="0"/>
              </a:rPr>
              <a:t>Examples for results of </a:t>
            </a:r>
            <a:r>
              <a:rPr lang="en-GB" sz="3200" b="1" i="1" dirty="0">
                <a:latin typeface="Calibri" charset="0"/>
                <a:ea typeface="MS PGothic" charset="0"/>
                <a:cs typeface="Calibri" charset="0"/>
              </a:rPr>
              <a:t>DOAC Dipstick</a:t>
            </a:r>
            <a:r>
              <a:rPr lang="en-GB" sz="3200" b="1" dirty="0">
                <a:latin typeface="Calibri" charset="0"/>
                <a:ea typeface="MS PGothic" charset="0"/>
                <a:cs typeface="Calibri" charset="0"/>
              </a:rPr>
              <a:t> </a:t>
            </a:r>
            <a:br>
              <a:rPr lang="en-GB" sz="3200" b="1" dirty="0">
                <a:latin typeface="Calibri" charset="0"/>
                <a:ea typeface="MS PGothic" charset="0"/>
                <a:cs typeface="Calibri" charset="0"/>
              </a:rPr>
            </a:br>
            <a:r>
              <a:rPr lang="en-GB" sz="3200" dirty="0">
                <a:latin typeface="Calibri" charset="0"/>
                <a:ea typeface="MS PGothic" charset="0"/>
                <a:cs typeface="Calibri" charset="0"/>
              </a:rPr>
              <a:t>normal findings</a:t>
            </a:r>
          </a:p>
        </p:txBody>
      </p:sp>
      <p:sp>
        <p:nvSpPr>
          <p:cNvPr id="24578" name="Untertitel 2"/>
          <p:cNvSpPr>
            <a:spLocks noGrp="1"/>
          </p:cNvSpPr>
          <p:nvPr>
            <p:ph type="subTitle" idx="1"/>
          </p:nvPr>
        </p:nvSpPr>
        <p:spPr>
          <a:xfrm>
            <a:off x="1371600" y="2486026"/>
            <a:ext cx="6400800" cy="2063750"/>
          </a:xfrm>
        </p:spPr>
        <p:txBody>
          <a:bodyPr/>
          <a:lstStyle/>
          <a:p>
            <a:endParaRPr lang="en-US" b="1">
              <a:latin typeface="Arial" charset="0"/>
              <a:ea typeface="MS PGothic" charset="0"/>
            </a:endParaRPr>
          </a:p>
          <a:p>
            <a:endParaRPr lang="en-US" b="1">
              <a:latin typeface="Arial" charset="0"/>
              <a:ea typeface="MS PGothic" charset="0"/>
            </a:endParaRPr>
          </a:p>
          <a:p>
            <a:endParaRPr lang="en-GB">
              <a:latin typeface="Arial" charset="0"/>
              <a:ea typeface="MS PGothic" charset="0"/>
            </a:endParaRPr>
          </a:p>
        </p:txBody>
      </p:sp>
      <p:sp>
        <p:nvSpPr>
          <p:cNvPr id="24579" name="Textfeld 1"/>
          <p:cNvSpPr txBox="1">
            <a:spLocks noChangeArrowheads="1"/>
          </p:cNvSpPr>
          <p:nvPr/>
        </p:nvSpPr>
        <p:spPr bwMode="auto">
          <a:xfrm>
            <a:off x="1184278" y="1917712"/>
            <a:ext cx="6816725" cy="43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6" tIns="34269" rIns="68536" bIns="3426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de-DE" sz="2400"/>
              <a:t> </a:t>
            </a:r>
          </a:p>
        </p:txBody>
      </p:sp>
      <p:pic>
        <p:nvPicPr>
          <p:cNvPr id="24580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537" y="1051561"/>
            <a:ext cx="5973430" cy="378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9"/>
          <p:cNvSpPr>
            <a:spLocks noChangeArrowheads="1"/>
          </p:cNvSpPr>
          <p:nvPr/>
        </p:nvSpPr>
        <p:spPr bwMode="auto">
          <a:xfrm>
            <a:off x="178680" y="4757316"/>
            <a:ext cx="5003362" cy="2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68536" bIns="34269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Calibri" charset="0"/>
                <a:cs typeface="Calibri" charset="0"/>
              </a:rPr>
              <a:t>Harenberg J. et al </a:t>
            </a:r>
            <a:r>
              <a:rPr lang="en-US" sz="14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Semin</a:t>
            </a:r>
            <a:r>
              <a:rPr lang="en-US" sz="1400" dirty="0">
                <a:solidFill>
                  <a:srgbClr val="000000"/>
                </a:solidFill>
                <a:latin typeface="Calibri" charset="0"/>
                <a:cs typeface="Calibri" charset="0"/>
              </a:rPr>
              <a:t> Thromb </a:t>
            </a:r>
            <a:r>
              <a:rPr lang="en-US" sz="14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Hemost</a:t>
            </a:r>
            <a:r>
              <a:rPr lang="en-US" sz="1400" dirty="0">
                <a:solidFill>
                  <a:srgbClr val="000000"/>
                </a:solidFill>
                <a:latin typeface="Calibri" charset="0"/>
                <a:cs typeface="Calibri" charset="0"/>
              </a:rPr>
              <a:t>  </a:t>
            </a:r>
            <a:r>
              <a:rPr lang="en-US" sz="1400" dirty="0">
                <a:solidFill>
                  <a:srgbClr val="000000"/>
                </a:solidFill>
              </a:rPr>
              <a:t>2019;45:275-84</a:t>
            </a:r>
            <a:endParaRPr lang="en-GB" sz="1400" strike="sngStrike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5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25195"/>
            <a:ext cx="7691120" cy="3123049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333516"/>
            <a:ext cx="7437120" cy="247483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48522" y="4604484"/>
            <a:ext cx="6685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Thromb</a:t>
            </a:r>
            <a:r>
              <a:rPr lang="en-US" sz="1400" dirty="0"/>
              <a:t> </a:t>
            </a:r>
            <a:r>
              <a:rPr lang="en-US" sz="1400" dirty="0" err="1"/>
              <a:t>Haemost</a:t>
            </a:r>
            <a:r>
              <a:rPr lang="en-US" sz="1400" dirty="0"/>
              <a:t> 2020; 120(01): 132-140    DOI: 10.1055/s-0039-1700545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2621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6554" y="66223"/>
            <a:ext cx="8414960" cy="1184924"/>
          </a:xfrm>
          <a:prstGeom prst="rect">
            <a:avLst/>
          </a:prstGeom>
        </p:spPr>
        <p:txBody>
          <a:bodyPr wrap="square" lIns="76185" tIns="38092" rIns="76185" bIns="38092">
            <a:spAutoFit/>
          </a:bodyPr>
          <a:lstStyle/>
          <a:p>
            <a:pPr algn="ctr"/>
            <a:r>
              <a:rPr lang="en-GB" sz="3200" b="1" dirty="0"/>
              <a:t>Main Results </a:t>
            </a:r>
          </a:p>
          <a:p>
            <a:pPr algn="ctr"/>
            <a:r>
              <a:rPr lang="en-GB" sz="2000" dirty="0"/>
              <a:t>Visual evaluation of </a:t>
            </a:r>
          </a:p>
          <a:p>
            <a:pPr algn="ctr"/>
            <a:r>
              <a:rPr lang="en-GB" sz="2000" dirty="0"/>
              <a:t>factor Xa inhibitor pad and of thrombin inhibitor pad 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2" y="1251147"/>
            <a:ext cx="6289512" cy="36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96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B9B2-F2FC-614F-987C-A7FDF0BD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038"/>
          </a:xfrm>
        </p:spPr>
        <p:txBody>
          <a:bodyPr>
            <a:noAutofit/>
          </a:bodyPr>
          <a:lstStyle/>
          <a:p>
            <a:r>
              <a:rPr lang="en-GB" sz="2400" dirty="0"/>
              <a:t>Guidelines etc. related to DOACs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4C4F2-D8C7-D347-BCC9-C85C82A4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14" y="688251"/>
            <a:ext cx="8706971" cy="4269441"/>
          </a:xfrm>
        </p:spPr>
        <p:txBody>
          <a:bodyPr>
            <a:normAutofit fontScale="92500"/>
          </a:bodyPr>
          <a:lstStyle/>
          <a:p>
            <a:r>
              <a:rPr lang="en-GB" sz="1400" b="1" dirty="0"/>
              <a:t>2021-02:</a:t>
            </a:r>
            <a:r>
              <a:rPr lang="en-GB" sz="1400" dirty="0"/>
              <a:t> Germany’s Federal Joint Committee (</a:t>
            </a:r>
            <a:r>
              <a:rPr lang="en-GB" sz="1400" b="1" dirty="0" err="1"/>
              <a:t>Gemeinsamer</a:t>
            </a:r>
            <a:r>
              <a:rPr lang="en-GB" sz="1400" b="1" dirty="0"/>
              <a:t> </a:t>
            </a:r>
            <a:r>
              <a:rPr lang="en-GB" sz="1400" b="1" dirty="0" err="1"/>
              <a:t>Bundesausschuss</a:t>
            </a:r>
            <a:r>
              <a:rPr lang="en-GB" sz="1400" dirty="0"/>
              <a:t> G-BA) decided to </a:t>
            </a:r>
            <a:r>
              <a:rPr lang="en-GB" sz="1400" b="1" dirty="0"/>
              <a:t>expand the guideline</a:t>
            </a:r>
            <a:r>
              <a:rPr lang="en-GB" sz="1400" dirty="0"/>
              <a:t> for care of hip fractures </a:t>
            </a:r>
            <a:r>
              <a:rPr lang="en-GB" sz="1400" b="1" dirty="0"/>
              <a:t>to include regulations on testing for DOACs</a:t>
            </a:r>
            <a:r>
              <a:rPr lang="en-GB" sz="1400" dirty="0"/>
              <a:t>, mentions DOAC Dipstick as suitable test. </a:t>
            </a:r>
            <a:br>
              <a:rPr lang="en-GB" sz="1400" dirty="0"/>
            </a:br>
            <a:r>
              <a:rPr lang="en-GB" sz="800" dirty="0">
                <a:hlinkClick r:id="rId2"/>
              </a:rPr>
              <a:t>https://www.g-ba.de/beschluesse/4655/</a:t>
            </a:r>
            <a:endParaRPr lang="en-GB" sz="800" dirty="0"/>
          </a:p>
          <a:p>
            <a:endParaRPr lang="en-GB" sz="1400" dirty="0"/>
          </a:p>
          <a:p>
            <a:r>
              <a:rPr lang="en-GB" sz="1400" b="1" dirty="0"/>
              <a:t>2021-02: </a:t>
            </a:r>
            <a:r>
              <a:rPr lang="en-GB" sz="1400" dirty="0"/>
              <a:t>UK’s </a:t>
            </a:r>
            <a:r>
              <a:rPr lang="en-GB" sz="1400" b="1" dirty="0"/>
              <a:t>National Institute for Health and Care Excellence</a:t>
            </a:r>
            <a:r>
              <a:rPr lang="en-GB" sz="1400" dirty="0"/>
              <a:t> (NICE) </a:t>
            </a:r>
            <a:r>
              <a:rPr lang="en-GB" sz="1400" b="1" dirty="0"/>
              <a:t>provided guidance on our DOAC Dipstick point-of-care test</a:t>
            </a:r>
            <a:r>
              <a:rPr lang="en-GB" sz="1400" dirty="0"/>
              <a:t> for detecting direct oral anticoagulants </a:t>
            </a:r>
            <a:br>
              <a:rPr lang="en-GB" sz="1400" dirty="0"/>
            </a:br>
            <a:r>
              <a:rPr lang="en-GB" sz="800" dirty="0">
                <a:hlinkClick r:id="rId3"/>
              </a:rPr>
              <a:t>https://www.nice.org.uk/advice/mib248</a:t>
            </a:r>
            <a:endParaRPr lang="en-GB" sz="800" dirty="0"/>
          </a:p>
          <a:p>
            <a:endParaRPr lang="en-GB" sz="1400" dirty="0"/>
          </a:p>
          <a:p>
            <a:r>
              <a:rPr lang="en-US" sz="1400" b="1" dirty="0"/>
              <a:t>2021: </a:t>
            </a:r>
            <a:r>
              <a:rPr lang="en-US" sz="1400" dirty="0"/>
              <a:t>Value of rapid POC testing for DOACs using the DOASENSE test is mentioned in the 2021 </a:t>
            </a:r>
            <a:r>
              <a:rPr lang="en-US" sz="1400" b="1" dirty="0"/>
              <a:t>Australasian </a:t>
            </a:r>
            <a:r>
              <a:rPr lang="en-US" sz="1400" b="1" dirty="0" err="1"/>
              <a:t>Anaesthesia</a:t>
            </a:r>
            <a:r>
              <a:rPr lang="en-US" sz="1400" b="1" dirty="0"/>
              <a:t> Blue Book</a:t>
            </a:r>
            <a:r>
              <a:rPr lang="en-US" sz="1400" dirty="0"/>
              <a:t>. According to the Blue Book, the DOASENSE urine test offers several advantages over plasma drug levels: It is quick, takes only 10 minutes, and accurate. It is less invasive than plasma sampling and overcomes difficulties in patients that are difficult to draw blood from. [</a:t>
            </a:r>
            <a:r>
              <a:rPr lang="en-US" sz="1400" dirty="0">
                <a:hlinkClick r:id="rId4"/>
              </a:rPr>
              <a:t>Download the Blue Book </a:t>
            </a:r>
            <a:r>
              <a:rPr lang="en-US" sz="1400" dirty="0"/>
              <a:t>and refer to page 150]</a:t>
            </a:r>
          </a:p>
          <a:p>
            <a:endParaRPr lang="en-US" sz="1400" dirty="0"/>
          </a:p>
          <a:p>
            <a:r>
              <a:rPr lang="en-US" sz="1400" b="1" dirty="0"/>
              <a:t>2023</a:t>
            </a:r>
            <a:r>
              <a:rPr lang="en-US" sz="1400" dirty="0"/>
              <a:t>: DOASENSE is also now imbedded in </a:t>
            </a:r>
            <a:r>
              <a:rPr lang="en-US" sz="1400" b="1" dirty="0" err="1"/>
              <a:t>Anaesthesia</a:t>
            </a:r>
            <a:r>
              <a:rPr lang="en-US" sz="1400" b="1" dirty="0"/>
              <a:t> Guidelines in Estonia.</a:t>
            </a:r>
            <a:br>
              <a:rPr lang="en-US" sz="1400" b="1" dirty="0"/>
            </a:br>
            <a:r>
              <a:rPr lang="en-US" sz="1400" dirty="0"/>
              <a:t>In the guidelines for "Anticoagulation drugs management in elective and emergency surgery” from the Estonian Society of Anesthesiology. (</a:t>
            </a:r>
            <a:r>
              <a:rPr lang="en-US" sz="1400" dirty="0">
                <a:hlinkClick r:id="rId5"/>
              </a:rPr>
              <a:t>https://anest.ee/ravijuhised/#</a:t>
            </a:r>
            <a:r>
              <a:rPr lang="en-US" sz="1400" dirty="0"/>
              <a:t>  then click on :"</a:t>
            </a:r>
            <a:r>
              <a:rPr lang="en-US" sz="1400" dirty="0" err="1"/>
              <a:t>Uus</a:t>
            </a:r>
            <a:r>
              <a:rPr lang="en-US" sz="1400" dirty="0"/>
              <a:t>! </a:t>
            </a:r>
            <a:r>
              <a:rPr lang="en-US" sz="1400" dirty="0" err="1"/>
              <a:t>Antitrombootilised</a:t>
            </a:r>
            <a:r>
              <a:rPr lang="en-US" sz="1400" dirty="0"/>
              <a:t> </a:t>
            </a:r>
            <a:r>
              <a:rPr lang="en-US" sz="1400" dirty="0" err="1"/>
              <a:t>ravimid</a:t>
            </a:r>
            <a:r>
              <a:rPr lang="en-US" sz="1400" dirty="0"/>
              <a:t> </a:t>
            </a:r>
            <a:r>
              <a:rPr lang="en-US" sz="1400" dirty="0" err="1"/>
              <a:t>plaanilises</a:t>
            </a:r>
            <a:r>
              <a:rPr lang="en-US" sz="1400" dirty="0"/>
              <a:t> ja </a:t>
            </a:r>
            <a:r>
              <a:rPr lang="en-US" sz="1400" dirty="0" err="1"/>
              <a:t>erakorralises</a:t>
            </a:r>
            <a:r>
              <a:rPr lang="en-US" sz="1400" dirty="0"/>
              <a:t> </a:t>
            </a:r>
            <a:r>
              <a:rPr lang="en-US" sz="1400" dirty="0" err="1"/>
              <a:t>kirurgias</a:t>
            </a:r>
            <a:r>
              <a:rPr lang="en-US" sz="1400" dirty="0"/>
              <a:t>”)</a:t>
            </a:r>
          </a:p>
          <a:p>
            <a:endParaRPr lang="en-GB" sz="1400" dirty="0"/>
          </a:p>
          <a:p>
            <a:r>
              <a:rPr lang="en-GB" sz="1400" b="1" dirty="0"/>
              <a:t>Online training </a:t>
            </a:r>
            <a:r>
              <a:rPr lang="en-GB" sz="1400" dirty="0"/>
              <a:t>to assess DOACs presence from urine dipstick test:  </a:t>
            </a:r>
            <a:r>
              <a:rPr lang="en-GB" sz="1300" dirty="0">
                <a:hlinkClick r:id="rId6"/>
              </a:rPr>
              <a:t>https://doasense-training.com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0966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85151" y="784907"/>
            <a:ext cx="8406901" cy="4235512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marL="285728" indent="-285728">
              <a:lnSpc>
                <a:spcPct val="15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GB" sz="2000" dirty="0"/>
              <a:t>Newly expanding guidelines recommending DOAC screening</a:t>
            </a:r>
          </a:p>
          <a:p>
            <a:pPr marL="285728" indent="-285728">
              <a:lnSpc>
                <a:spcPct val="15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GB" sz="2000" dirty="0"/>
              <a:t>Quickly growing scientific literature validating clinical use of DOASENSE</a:t>
            </a:r>
          </a:p>
          <a:p>
            <a:pPr marL="285728" indent="-285728">
              <a:lnSpc>
                <a:spcPct val="15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GB" sz="2000" i="1" dirty="0"/>
              <a:t>DOAC Dipstick</a:t>
            </a:r>
            <a:r>
              <a:rPr lang="en-GB" sz="2000" i="1" baseline="30000" dirty="0"/>
              <a:t> </a:t>
            </a:r>
            <a:r>
              <a:rPr lang="en-GB" sz="2000" dirty="0"/>
              <a:t>test sensitively and specifically determines with high accuracy the presence of both Xa and IIa inhibitors in urine samples, if compared to the gold standard of LC-MS/MS.</a:t>
            </a:r>
          </a:p>
          <a:p>
            <a:pPr marL="285728" indent="-285728">
              <a:lnSpc>
                <a:spcPct val="15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GB" sz="2000" dirty="0"/>
              <a:t>High inter-centre agreement for identifying visually the results of colours of factor Xa and thrombin inhibitor pads</a:t>
            </a:r>
          </a:p>
          <a:p>
            <a:pPr marL="285728" indent="-285728">
              <a:lnSpc>
                <a:spcPct val="150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GB" sz="2000" i="1" dirty="0"/>
              <a:t>DOAC Dipstick </a:t>
            </a:r>
            <a:r>
              <a:rPr lang="en-GB" sz="2000" dirty="0"/>
              <a:t>is a valuable tool to speed up medical treatment decisions </a:t>
            </a:r>
          </a:p>
        </p:txBody>
      </p:sp>
      <p:sp>
        <p:nvSpPr>
          <p:cNvPr id="3" name="Rechteck 2"/>
          <p:cNvSpPr/>
          <p:nvPr/>
        </p:nvSpPr>
        <p:spPr>
          <a:xfrm>
            <a:off x="3051320" y="66288"/>
            <a:ext cx="3041359" cy="630936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ctr"/>
            <a:r>
              <a:rPr lang="en-GB" sz="36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3497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59F1902-E043-4938-95B2-0AC7FE1B3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117" y="756090"/>
            <a:ext cx="3903806" cy="363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3D09DF-B8F5-444B-B5CE-627B473B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64" y="260406"/>
            <a:ext cx="7953303" cy="338554"/>
          </a:xfrm>
        </p:spPr>
        <p:txBody>
          <a:bodyPr>
            <a:noAutofit/>
          </a:bodyPr>
          <a:lstStyle/>
          <a:p>
            <a:pPr algn="l"/>
            <a:r>
              <a:rPr lang="en-GB" sz="3600"/>
              <a:t>What happens in an emergency case?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7E734E-CADA-4F1E-BE7A-C125AE9C7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• </a:t>
            </a:r>
            <a:fld id="{5FCD85B2-C579-4430-B4DD-69B56FD0766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E77C821-39D7-4946-A4AD-A23358EFC3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AADEEC-4DD1-4171-B141-5451E0978C58}" type="datetime1">
              <a:rPr lang="en-GB" smtClean="0"/>
              <a:t>17/11/2023</a:t>
            </a:fld>
            <a:endParaRPr lang="en-GB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CE5B4DE-8D55-4907-9888-B3D99CBD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67792"/>
              </p:ext>
            </p:extLst>
          </p:nvPr>
        </p:nvGraphicFramePr>
        <p:xfrm>
          <a:off x="493333" y="3863340"/>
          <a:ext cx="8152835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47089">
                  <a:extLst>
                    <a:ext uri="{9D8B030D-6E8A-4147-A177-3AD203B41FA5}">
                      <a16:colId xmlns:a16="http://schemas.microsoft.com/office/drawing/2014/main" val="2991185535"/>
                    </a:ext>
                  </a:extLst>
                </a:gridCol>
                <a:gridCol w="3905746">
                  <a:extLst>
                    <a:ext uri="{9D8B030D-6E8A-4147-A177-3AD203B41FA5}">
                      <a16:colId xmlns:a16="http://schemas.microsoft.com/office/drawing/2014/main" val="207218589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Laboratory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/>
                        <a:t>POC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32774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Specialized diagnostic </a:t>
                      </a:r>
                      <a:r>
                        <a:rPr lang="en-GB" sz="1800" noProof="0" dirty="0">
                          <a:sym typeface="Wingdings" panose="05000000000000000000" pitchFamily="2" charset="2"/>
                        </a:rPr>
                        <a:t> not </a:t>
                      </a:r>
                      <a:r>
                        <a:rPr lang="en-GB" sz="1800" noProof="0" dirty="0" err="1">
                          <a:sym typeface="Wingdings" panose="05000000000000000000" pitchFamily="2" charset="2"/>
                        </a:rPr>
                        <a:t>avaliable</a:t>
                      </a:r>
                      <a:r>
                        <a:rPr lang="en-GB" sz="1800" baseline="0" noProof="0" dirty="0">
                          <a:sym typeface="Wingdings" panose="05000000000000000000" pitchFamily="2" charset="2"/>
                        </a:rPr>
                        <a:t> in every laboratory</a:t>
                      </a:r>
                      <a:endParaRPr lang="en-GB" sz="1800" noProof="0" dirty="0"/>
                    </a:p>
                    <a:p>
                      <a:r>
                        <a:rPr lang="en-GB" sz="1800" noProof="0" dirty="0"/>
                        <a:t>Turn</a:t>
                      </a:r>
                      <a:r>
                        <a:rPr lang="en-GB" sz="1800" baseline="0" noProof="0" dirty="0"/>
                        <a:t>-around time 40 min or longer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Routinely</a:t>
                      </a:r>
                      <a:r>
                        <a:rPr lang="en-GB" sz="1800" baseline="0" noProof="0" dirty="0"/>
                        <a:t> available a</a:t>
                      </a:r>
                      <a:r>
                        <a:rPr lang="en-GB" sz="1800" noProof="0" dirty="0"/>
                        <a:t>ssays such as PT</a:t>
                      </a:r>
                      <a:r>
                        <a:rPr lang="en-GB" sz="1800" baseline="0" noProof="0" dirty="0"/>
                        <a:t> and</a:t>
                      </a:r>
                      <a:r>
                        <a:rPr lang="en-GB" sz="1800" noProof="0" dirty="0"/>
                        <a:t> aPTT inadequate</a:t>
                      </a:r>
                      <a:r>
                        <a:rPr lang="en-GB" sz="1800" baseline="0" noProof="0" dirty="0"/>
                        <a:t> to determine DOACs</a:t>
                      </a:r>
                      <a:endParaRPr lang="en-GB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071982"/>
                  </a:ext>
                </a:extLst>
              </a:tr>
            </a:tbl>
          </a:graphicData>
        </a:graphic>
      </p:graphicFrame>
      <p:sp>
        <p:nvSpPr>
          <p:cNvPr id="14" name="Denkblase: wolkenförmig 13">
            <a:extLst>
              <a:ext uri="{FF2B5EF4-FFF2-40B4-BE49-F238E27FC236}">
                <a16:creationId xmlns:a16="http://schemas.microsoft.com/office/drawing/2014/main" id="{A26DA6B5-3D60-41AF-A15B-1E5513F3CCA6}"/>
              </a:ext>
            </a:extLst>
          </p:cNvPr>
          <p:cNvSpPr/>
          <p:nvPr/>
        </p:nvSpPr>
        <p:spPr>
          <a:xfrm>
            <a:off x="5971889" y="1040900"/>
            <a:ext cx="3172111" cy="2525673"/>
          </a:xfrm>
          <a:prstGeom prst="cloudCallout">
            <a:avLst>
              <a:gd name="adj1" fmla="val -101566"/>
              <a:gd name="adj2" fmla="val -9317"/>
            </a:avLst>
          </a:prstGeom>
          <a:solidFill>
            <a:schemeClr val="bg1"/>
          </a:solidFill>
          <a:ln>
            <a:solidFill>
              <a:srgbClr val="0097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Stroke </a:t>
            </a:r>
          </a:p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Major bleeding</a:t>
            </a:r>
          </a:p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Urgent surgical intervention</a:t>
            </a:r>
          </a:p>
        </p:txBody>
      </p:sp>
      <p:sp>
        <p:nvSpPr>
          <p:cNvPr id="15" name="Denkblase: wolkenförmig 14">
            <a:extLst>
              <a:ext uri="{FF2B5EF4-FFF2-40B4-BE49-F238E27FC236}">
                <a16:creationId xmlns:a16="http://schemas.microsoft.com/office/drawing/2014/main" id="{525194E0-E5CC-41D0-A61D-AA758CBDA909}"/>
              </a:ext>
            </a:extLst>
          </p:cNvPr>
          <p:cNvSpPr/>
          <p:nvPr/>
        </p:nvSpPr>
        <p:spPr>
          <a:xfrm>
            <a:off x="0" y="756089"/>
            <a:ext cx="3059683" cy="2525673"/>
          </a:xfrm>
          <a:prstGeom prst="cloudCallout">
            <a:avLst>
              <a:gd name="adj1" fmla="val 89706"/>
              <a:gd name="adj2" fmla="val 20513"/>
            </a:avLst>
          </a:prstGeom>
          <a:solidFill>
            <a:schemeClr val="bg1"/>
          </a:solidFill>
          <a:ln>
            <a:solidFill>
              <a:srgbClr val="0097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Unconscious</a:t>
            </a:r>
          </a:p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No relatives </a:t>
            </a:r>
          </a:p>
          <a:p>
            <a:pPr marL="285732" indent="-285732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Shock / confusion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CC18AF-9EEC-4152-B475-F9BD954F69AD}"/>
              </a:ext>
            </a:extLst>
          </p:cNvPr>
          <p:cNvSpPr txBox="1"/>
          <p:nvPr/>
        </p:nvSpPr>
        <p:spPr>
          <a:xfrm rot="21287230">
            <a:off x="3187853" y="796321"/>
            <a:ext cx="2352648" cy="74635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>
              <a:spcBef>
                <a:spcPts val="800"/>
              </a:spcBef>
              <a:buClr>
                <a:schemeClr val="accent1"/>
              </a:buClr>
            </a:pPr>
            <a:r>
              <a:rPr lang="en-GB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DOAC?</a:t>
            </a:r>
          </a:p>
        </p:txBody>
      </p:sp>
    </p:spTree>
    <p:extLst>
      <p:ext uri="{BB962C8B-B14F-4D97-AF65-F5344CB8AC3E}">
        <p14:creationId xmlns:p14="http://schemas.microsoft.com/office/powerpoint/2010/main" val="14849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049" y="756956"/>
            <a:ext cx="160655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feld 2"/>
          <p:cNvSpPr txBox="1">
            <a:spLocks noChangeArrowheads="1"/>
          </p:cNvSpPr>
          <p:nvPr/>
        </p:nvSpPr>
        <p:spPr bwMode="auto">
          <a:xfrm>
            <a:off x="5387697" y="4077062"/>
            <a:ext cx="3395046" cy="9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68536" bIns="3426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400">
                <a:solidFill>
                  <a:srgbClr val="000000"/>
                </a:solidFill>
                <a:latin typeface="+mn-lt"/>
              </a:rPr>
              <a:t>Harenberg J et al: </a:t>
            </a:r>
          </a:p>
          <a:p>
            <a:pPr>
              <a:defRPr/>
            </a:pPr>
            <a:r>
              <a:rPr lang="en-GB" altLang="en-US" sz="1400">
                <a:solidFill>
                  <a:srgbClr val="000000"/>
                </a:solidFill>
                <a:latin typeface="+mn-lt"/>
              </a:rPr>
              <a:t>Semin Thromb Hemost 2015; 42; 228-36  </a:t>
            </a:r>
          </a:p>
          <a:p>
            <a:pPr>
              <a:defRPr/>
            </a:pPr>
            <a:r>
              <a:rPr lang="en-GB" altLang="en-US" sz="1400">
                <a:solidFill>
                  <a:srgbClr val="000000"/>
                </a:solidFill>
                <a:latin typeface="+mn-lt"/>
              </a:rPr>
              <a:t>Clin Chem Lab Med. 2016;54:275-83</a:t>
            </a:r>
          </a:p>
          <a:p>
            <a:pPr>
              <a:defRPr/>
            </a:pPr>
            <a:r>
              <a:rPr lang="en-GB" sz="1400">
                <a:solidFill>
                  <a:srgbClr val="000000"/>
                </a:solidFill>
                <a:latin typeface="+mn-lt"/>
              </a:rPr>
              <a:t>Semin Thromb Hemost  2019;45:275-84</a:t>
            </a:r>
            <a:endParaRPr lang="en-GB" altLang="en-US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459" name="Textfeld 4"/>
          <p:cNvSpPr txBox="1">
            <a:spLocks noChangeArrowheads="1"/>
          </p:cNvSpPr>
          <p:nvPr/>
        </p:nvSpPr>
        <p:spPr bwMode="auto">
          <a:xfrm>
            <a:off x="438277" y="1016459"/>
            <a:ext cx="7310551" cy="31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68536" bIns="34269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10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alibri" charset="0"/>
                <a:cs typeface="Calibri" charset="0"/>
              </a:rPr>
              <a:t>DOACs are excreted between 25% and 80% by glomerular filtration of kidneys into urine</a:t>
            </a:r>
          </a:p>
          <a:p>
            <a:pPr>
              <a:spcBef>
                <a:spcPts val="10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alibri" charset="0"/>
                <a:cs typeface="Calibri" charset="0"/>
              </a:rPr>
              <a:t>Urine does not contain blood cells or proteins compared to blood or plasma, that may interact with testing of DOACs</a:t>
            </a:r>
          </a:p>
          <a:p>
            <a:pPr>
              <a:spcBef>
                <a:spcPts val="10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alibri" charset="0"/>
                <a:cs typeface="Calibri" charset="0"/>
              </a:rPr>
              <a:t>Concentration of DOACs in urine much higher compared to plasma</a:t>
            </a:r>
          </a:p>
          <a:p>
            <a:pPr>
              <a:spcBef>
                <a:spcPts val="1000"/>
              </a:spcBef>
              <a:spcAft>
                <a:spcPts val="600"/>
              </a:spcAft>
              <a:buSzPct val="120000"/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alibri" charset="0"/>
                <a:cs typeface="Calibri" charset="0"/>
              </a:rPr>
              <a:t>Urine as a medium to determine sensitively and specifically  DOACs</a:t>
            </a:r>
          </a:p>
        </p:txBody>
      </p:sp>
      <p:sp>
        <p:nvSpPr>
          <p:cNvPr id="19460" name="Textfeld 1"/>
          <p:cNvSpPr txBox="1">
            <a:spLocks noChangeArrowheads="1"/>
          </p:cNvSpPr>
          <p:nvPr/>
        </p:nvSpPr>
        <p:spPr bwMode="auto">
          <a:xfrm>
            <a:off x="1160134" y="210082"/>
            <a:ext cx="6588694" cy="5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36" tIns="34269" rIns="68536" bIns="3426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3200">
                <a:latin typeface="Calibri" charset="0"/>
                <a:cs typeface="Calibri" charset="0"/>
              </a:rPr>
              <a:t>Why to determine DOACs from urine ?</a:t>
            </a:r>
          </a:p>
        </p:txBody>
      </p:sp>
    </p:spTree>
    <p:extLst>
      <p:ext uri="{BB962C8B-B14F-4D97-AF65-F5344CB8AC3E}">
        <p14:creationId xmlns:p14="http://schemas.microsoft.com/office/powerpoint/2010/main" val="264088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9A4B32D-1323-4213-A36E-0455CB67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i="1" dirty="0"/>
              <a:t>DOAC </a:t>
            </a:r>
            <a:r>
              <a:rPr lang="de-DE" i="1" dirty="0" err="1"/>
              <a:t>Dipstick</a:t>
            </a:r>
            <a:endParaRPr lang="de-DE" i="1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135AD73-04D0-4FAD-A2F5-B1A481FF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930" y="1592979"/>
            <a:ext cx="6357672" cy="321814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b="1" u="sng" dirty="0">
                <a:solidFill>
                  <a:schemeClr val="accent1"/>
                </a:solidFill>
              </a:rPr>
              <a:t>Only available POC Test for DOACs on the market</a:t>
            </a:r>
          </a:p>
          <a:p>
            <a:endParaRPr lang="en-GB" dirty="0"/>
          </a:p>
          <a:p>
            <a:pPr marL="555354" lvl="2" indent="-28555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Test strips to exclude presence of DOACs in urine</a:t>
            </a:r>
          </a:p>
          <a:p>
            <a:pPr marL="555354" lvl="2" indent="-28555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Valid results available within 10 minutes  </a:t>
            </a:r>
          </a:p>
          <a:p>
            <a:pPr marL="555354" lvl="2" indent="-28555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Simple test procedure in analogy with other urine test strips</a:t>
            </a:r>
          </a:p>
          <a:p>
            <a:pPr marL="555354" lvl="2" indent="-28555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24/7 available </a:t>
            </a:r>
          </a:p>
          <a:p>
            <a:pPr marL="555354" lvl="2" indent="-28555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Can be performed everywhere </a:t>
            </a:r>
          </a:p>
        </p:txBody>
      </p:sp>
      <p:pic>
        <p:nvPicPr>
          <p:cNvPr id="10" name="Bildplatzhalter 3">
            <a:extLst>
              <a:ext uri="{FF2B5EF4-FFF2-40B4-BE49-F238E27FC236}">
                <a16:creationId xmlns:a16="http://schemas.microsoft.com/office/drawing/2014/main" id="{6D66D947-1257-46AC-8865-E6B89B2FC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79513" y="1366496"/>
            <a:ext cx="2361418" cy="321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feld 1"/>
          <p:cNvSpPr txBox="1">
            <a:spLocks noChangeArrowheads="1"/>
          </p:cNvSpPr>
          <p:nvPr/>
        </p:nvSpPr>
        <p:spPr bwMode="auto">
          <a:xfrm>
            <a:off x="2018290" y="258019"/>
            <a:ext cx="5102938" cy="5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68536" bIns="3426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3200" dirty="0">
                <a:latin typeface="Calibri" charset="0"/>
                <a:cs typeface="Calibri" charset="0"/>
              </a:rPr>
              <a:t>Parameters </a:t>
            </a:r>
            <a:r>
              <a:rPr lang="de-DE" sz="3200" dirty="0" err="1">
                <a:latin typeface="Calibri" charset="0"/>
                <a:cs typeface="Calibri" charset="0"/>
              </a:rPr>
              <a:t>of</a:t>
            </a:r>
            <a:r>
              <a:rPr lang="de-DE" sz="3200" dirty="0">
                <a:latin typeface="Calibri" charset="0"/>
                <a:cs typeface="Calibri" charset="0"/>
              </a:rPr>
              <a:t> </a:t>
            </a:r>
            <a:r>
              <a:rPr lang="de-DE" sz="3200" i="1" dirty="0">
                <a:latin typeface="Calibri" charset="0"/>
                <a:cs typeface="Calibri" charset="0"/>
              </a:rPr>
              <a:t>DOAC </a:t>
            </a:r>
            <a:r>
              <a:rPr lang="de-DE" sz="3200" i="1" dirty="0" err="1">
                <a:latin typeface="Calibri" charset="0"/>
                <a:cs typeface="Calibri" charset="0"/>
              </a:rPr>
              <a:t>Dipstick</a:t>
            </a:r>
            <a:endParaRPr lang="de-DE" sz="3200" i="1" dirty="0">
              <a:latin typeface="Calibri" charset="0"/>
              <a:cs typeface="Calibri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FD703D2-4C8D-B4D6-5E0F-D0FF953C39BD}"/>
              </a:ext>
            </a:extLst>
          </p:cNvPr>
          <p:cNvGrpSpPr/>
          <p:nvPr/>
        </p:nvGrpSpPr>
        <p:grpSpPr>
          <a:xfrm>
            <a:off x="405947" y="1340730"/>
            <a:ext cx="8332105" cy="3618710"/>
            <a:chOff x="405947" y="1340730"/>
            <a:chExt cx="8332105" cy="3618710"/>
          </a:xfrm>
        </p:grpSpPr>
        <p:pic>
          <p:nvPicPr>
            <p:cNvPr id="6" name="Grafik 5" descr="Ein Bild, das Text, Screenshot, Reihe, Diagramm enthält.&#10;&#10;Automatisch generierte Beschreibung">
              <a:extLst>
                <a:ext uri="{FF2B5EF4-FFF2-40B4-BE49-F238E27FC236}">
                  <a16:creationId xmlns:a16="http://schemas.microsoft.com/office/drawing/2014/main" id="{102A075E-F284-BDF9-F995-3A34A92FE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947" y="1340730"/>
              <a:ext cx="8332105" cy="3618710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3DD6F02-AED5-1610-5939-F4ECD2C51A81}"/>
                </a:ext>
              </a:extLst>
            </p:cNvPr>
            <p:cNvSpPr txBox="1"/>
            <p:nvPr/>
          </p:nvSpPr>
          <p:spPr>
            <a:xfrm>
              <a:off x="2517594" y="1687350"/>
              <a:ext cx="20521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i="1" dirty="0"/>
                <a:t>(</a:t>
              </a:r>
              <a:r>
                <a:rPr lang="de-DE" sz="1050" i="1" dirty="0" err="1"/>
                <a:t>inhibitor</a:t>
              </a:r>
              <a:r>
                <a:rPr lang="de-DE" sz="1050" i="1" dirty="0"/>
                <a:t> </a:t>
              </a:r>
              <a:r>
                <a:rPr lang="de-DE" sz="1050" i="1" dirty="0" err="1"/>
                <a:t>present</a:t>
              </a:r>
              <a:r>
                <a:rPr lang="de-DE" sz="1050" i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08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2"/>
          <p:cNvSpPr txBox="1">
            <a:spLocks noChangeArrowheads="1"/>
          </p:cNvSpPr>
          <p:nvPr/>
        </p:nvSpPr>
        <p:spPr bwMode="auto">
          <a:xfrm>
            <a:off x="536410" y="4730472"/>
            <a:ext cx="4903164" cy="3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Harenberg J, Semin Thromb Hemost. </a:t>
            </a:r>
            <a:r>
              <a:rPr lang="en-GB" sz="1400">
                <a:solidFill>
                  <a:srgbClr val="000000"/>
                </a:solidFill>
              </a:rPr>
              <a:t>2019;45:275-84</a:t>
            </a:r>
            <a:endParaRPr lang="en-GB" altLang="en-US" sz="1400" strike="sngStrike">
              <a:solidFill>
                <a:srgbClr val="000000"/>
              </a:solidFill>
            </a:endParaRPr>
          </a:p>
        </p:txBody>
      </p:sp>
      <p:sp>
        <p:nvSpPr>
          <p:cNvPr id="24580" name="Textfeld 4"/>
          <p:cNvSpPr txBox="1">
            <a:spLocks noChangeArrowheads="1"/>
          </p:cNvSpPr>
          <p:nvPr/>
        </p:nvSpPr>
        <p:spPr bwMode="auto">
          <a:xfrm>
            <a:off x="162435" y="956111"/>
            <a:ext cx="8762148" cy="3631707"/>
          </a:xfrm>
          <a:prstGeom prst="rect">
            <a:avLst/>
          </a:prstGeom>
          <a:noFill/>
          <a:ln>
            <a:noFill/>
          </a:ln>
        </p:spPr>
        <p:txBody>
          <a:bodyPr wrap="square" lIns="91376" tIns="45692" rIns="91376" bIns="45692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Test result is rapidly available, within 10 min.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Specific, sensitive, easy to carry out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Simple and visually interpretable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Test differentiates between factor Xa and thrombin inhibitors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Checking the validity of the test by means of test fields for creatinine and urine colour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No interaction with heparins and VKA </a:t>
            </a:r>
          </a:p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/>
              <a:t>Depending on the result of the </a:t>
            </a:r>
            <a:r>
              <a:rPr lang="en-GB" i="1" dirty="0"/>
              <a:t>DOAC Dipstick</a:t>
            </a:r>
            <a:r>
              <a:rPr lang="en-GB" dirty="0"/>
              <a:t>, only one laboratory test for either factor Xa or thrombin inhibitor required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408118" y="192214"/>
            <a:ext cx="8161776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3200" b="1">
                <a:latin typeface="+mn-lt"/>
              </a:rPr>
              <a:t>Advantages of </a:t>
            </a:r>
            <a:r>
              <a:rPr lang="en-GB" altLang="en-US" sz="3200" b="1" i="1">
                <a:latin typeface="+mn-lt"/>
              </a:rPr>
              <a:t>DOAC Dipstick</a:t>
            </a:r>
            <a:endParaRPr lang="en-GB" sz="3200" b="1" i="1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1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39701" y="941037"/>
            <a:ext cx="4326995" cy="38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547141" bIns="34269" anchor="ctr">
            <a:spAutoFit/>
          </a:bodyPr>
          <a:lstStyle/>
          <a:p>
            <a:pPr marL="257005" indent="-257005">
              <a:lnSpc>
                <a:spcPct val="80000"/>
              </a:lnSpc>
              <a:spcAft>
                <a:spcPts val="600"/>
              </a:spcAft>
              <a:buFont typeface="Wingdings" charset="0"/>
              <a:buChar char="Ø"/>
            </a:pPr>
            <a:r>
              <a:rPr lang="en-GB" dirty="0"/>
              <a:t>Negative predictive value &gt; 95%:</a:t>
            </a:r>
          </a:p>
          <a:p>
            <a:pPr marL="728634" lvl="2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Unconscious patient </a:t>
            </a:r>
          </a:p>
          <a:p>
            <a:pPr marL="728634" lvl="2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Overt major haemorrhage</a:t>
            </a:r>
          </a:p>
          <a:p>
            <a:pPr marL="728634" lvl="2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Suspicion of a major bleed </a:t>
            </a:r>
          </a:p>
          <a:p>
            <a:pPr marL="257005" indent="-257005">
              <a:lnSpc>
                <a:spcPct val="80000"/>
              </a:lnSpc>
              <a:spcAft>
                <a:spcPts val="600"/>
              </a:spcAft>
              <a:buFont typeface="Wingdings" charset="0"/>
              <a:buChar char="Ø"/>
            </a:pPr>
            <a:r>
              <a:rPr lang="en-GB" dirty="0"/>
              <a:t>Positive predictive value &gt;95% </a:t>
            </a:r>
          </a:p>
          <a:p>
            <a:pPr marL="742627" lvl="1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Administration of </a:t>
            </a:r>
          </a:p>
          <a:p>
            <a:pPr marL="1199516" lvl="2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a specific antidote or</a:t>
            </a:r>
          </a:p>
          <a:p>
            <a:pPr marL="1199516" lvl="2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plasma preparations</a:t>
            </a:r>
          </a:p>
          <a:p>
            <a:pPr marL="257005" indent="-257005">
              <a:lnSpc>
                <a:spcPct val="80000"/>
              </a:lnSpc>
              <a:spcAft>
                <a:spcPts val="600"/>
              </a:spcAft>
              <a:buFont typeface="Wingdings" charset="0"/>
              <a:buChar char="Ø"/>
            </a:pPr>
            <a:r>
              <a:rPr lang="en-GB" dirty="0"/>
              <a:t>Speeds up medical decision process</a:t>
            </a:r>
          </a:p>
          <a:p>
            <a:pPr marL="742627" lvl="1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 err="1"/>
              <a:t>Fibrinolytic</a:t>
            </a:r>
            <a:r>
              <a:rPr lang="en-GB" dirty="0"/>
              <a:t> therapy</a:t>
            </a:r>
          </a:p>
          <a:p>
            <a:pPr marL="742627" lvl="1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Acute surgical intervention </a:t>
            </a:r>
          </a:p>
          <a:p>
            <a:pPr marL="742627" lvl="1" indent="-285739">
              <a:lnSpc>
                <a:spcPct val="8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/>
              <a:t>Spinal anaesthesia </a:t>
            </a:r>
          </a:p>
          <a:p>
            <a:pPr marL="268278" lvl="1" indent="-255578">
              <a:lnSpc>
                <a:spcPct val="80000"/>
              </a:lnSpc>
              <a:spcAft>
                <a:spcPts val="600"/>
              </a:spcAft>
              <a:buFont typeface="Wingdings" charset="0"/>
              <a:buChar char="Ø"/>
            </a:pPr>
            <a:r>
              <a:rPr lang="en-GB" dirty="0"/>
              <a:t>Compliance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4798" y="26417"/>
            <a:ext cx="4326995" cy="9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68536" bIns="3426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2800" dirty="0">
                <a:latin typeface="Calibri" charset="0"/>
              </a:rPr>
              <a:t>Indications for &amp; Benefit of </a:t>
            </a:r>
            <a:r>
              <a:rPr lang="en-GB" sz="2800" i="1" dirty="0">
                <a:latin typeface="Calibri" charset="0"/>
              </a:rPr>
              <a:t>DOAC Dipstick</a:t>
            </a:r>
            <a:endParaRPr lang="en-GB" sz="2800" dirty="0">
              <a:latin typeface="Calibri" charset="0"/>
            </a:endParaRPr>
          </a:p>
        </p:txBody>
      </p:sp>
      <p:pic>
        <p:nvPicPr>
          <p:cNvPr id="20484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917" y="-8995"/>
            <a:ext cx="47926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hteck 1"/>
          <p:cNvSpPr>
            <a:spLocks noChangeArrowheads="1"/>
          </p:cNvSpPr>
          <p:nvPr/>
        </p:nvSpPr>
        <p:spPr bwMode="auto">
          <a:xfrm>
            <a:off x="489333" y="4877752"/>
            <a:ext cx="8762252" cy="25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6" tIns="34269" rIns="68536" bIns="34269">
            <a:spAutoFit/>
          </a:bodyPr>
          <a:lstStyle/>
          <a:p>
            <a:r>
              <a:rPr lang="de-DE" sz="1200" dirty="0">
                <a:latin typeface="+mj-lt"/>
                <a:cs typeface="Times New Roman"/>
              </a:rPr>
              <a:t>Harenberg J, et al. </a:t>
            </a:r>
            <a:r>
              <a:rPr lang="en-US" sz="1200" dirty="0" err="1">
                <a:latin typeface="+mj-lt"/>
                <a:cs typeface="Times New Roman"/>
              </a:rPr>
              <a:t>Thromb</a:t>
            </a:r>
            <a:r>
              <a:rPr lang="en-US" sz="1200" dirty="0">
                <a:latin typeface="+mj-lt"/>
                <a:cs typeface="Times New Roman"/>
              </a:rPr>
              <a:t> </a:t>
            </a:r>
            <a:r>
              <a:rPr lang="en-US" sz="1200" dirty="0" err="1">
                <a:latin typeface="+mj-lt"/>
                <a:cs typeface="Times New Roman"/>
              </a:rPr>
              <a:t>Haemost</a:t>
            </a:r>
            <a:r>
              <a:rPr lang="en-US" sz="1200" dirty="0">
                <a:latin typeface="+mj-lt"/>
                <a:cs typeface="Times New Roman"/>
              </a:rPr>
              <a:t> 2020; 120(01): 132-140 – DOI: 10.1055/s-0039-1700545</a:t>
            </a:r>
            <a:endParaRPr lang="en-GB" sz="12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494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2"/>
          <p:cNvSpPr txBox="1">
            <a:spLocks noChangeArrowheads="1"/>
          </p:cNvSpPr>
          <p:nvPr/>
        </p:nvSpPr>
        <p:spPr bwMode="auto">
          <a:xfrm>
            <a:off x="395305" y="4683924"/>
            <a:ext cx="8353425" cy="3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0000"/>
                </a:solidFill>
              </a:rPr>
              <a:t>Harenberg J, </a:t>
            </a:r>
            <a:r>
              <a:rPr lang="en-GB" altLang="en-US" sz="1400" dirty="0" err="1">
                <a:solidFill>
                  <a:srgbClr val="000000"/>
                </a:solidFill>
              </a:rPr>
              <a:t>Semin</a:t>
            </a:r>
            <a:r>
              <a:rPr lang="en-GB" altLang="en-US" sz="1400" dirty="0">
                <a:solidFill>
                  <a:srgbClr val="000000"/>
                </a:solidFill>
              </a:rPr>
              <a:t> Thromb </a:t>
            </a:r>
            <a:r>
              <a:rPr lang="en-GB" altLang="en-US" sz="1400" dirty="0" err="1">
                <a:solidFill>
                  <a:srgbClr val="000000"/>
                </a:solidFill>
              </a:rPr>
              <a:t>Hemost</a:t>
            </a:r>
            <a:r>
              <a:rPr lang="en-GB" altLang="en-US" sz="1400" dirty="0">
                <a:solidFill>
                  <a:srgbClr val="000000"/>
                </a:solidFill>
              </a:rPr>
              <a:t>. </a:t>
            </a:r>
            <a:r>
              <a:rPr lang="en-GB" sz="1400" dirty="0">
                <a:solidFill>
                  <a:srgbClr val="000000"/>
                </a:solidFill>
              </a:rPr>
              <a:t>2019;45:275-84</a:t>
            </a:r>
            <a:endParaRPr lang="en-GB" altLang="en-US" sz="1400" strike="sngStrike" dirty="0">
              <a:solidFill>
                <a:srgbClr val="000000"/>
              </a:solidFill>
            </a:endParaRPr>
          </a:p>
        </p:txBody>
      </p:sp>
      <p:sp>
        <p:nvSpPr>
          <p:cNvPr id="24580" name="Textfeld 4"/>
          <p:cNvSpPr txBox="1">
            <a:spLocks noChangeArrowheads="1"/>
          </p:cNvSpPr>
          <p:nvPr/>
        </p:nvSpPr>
        <p:spPr bwMode="auto">
          <a:xfrm>
            <a:off x="302634" y="1376490"/>
            <a:ext cx="8694977" cy="3195690"/>
          </a:xfrm>
          <a:prstGeom prst="rect">
            <a:avLst/>
          </a:prstGeom>
          <a:noFill/>
          <a:ln>
            <a:noFill/>
          </a:ln>
        </p:spPr>
        <p:txBody>
          <a:bodyPr wrap="square" lIns="91376" tIns="45692" rIns="91376" bIns="45692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71463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Major haemorrhage</a:t>
            </a:r>
          </a:p>
          <a:p>
            <a:pPr marL="671513" lvl="2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Absence of DOAC: no antidote, no plasma preparations</a:t>
            </a:r>
          </a:p>
          <a:p>
            <a:pPr marL="671513" lvl="2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Presence of DOAC: probably antidote or plasma preparations and/or additional </a:t>
            </a:r>
            <a:r>
              <a:rPr lang="en-GB" dirty="0">
                <a:latin typeface="+mn-lt"/>
              </a:rPr>
              <a:t>diagnostics and medical therapy</a:t>
            </a:r>
            <a:endParaRPr lang="en-GB" dirty="0">
              <a:solidFill>
                <a:srgbClr val="000000"/>
              </a:solidFill>
              <a:latin typeface="+mn-lt"/>
            </a:endParaRPr>
          </a:p>
          <a:p>
            <a:pPr marL="271463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Indication for surgical interventions</a:t>
            </a:r>
          </a:p>
          <a:p>
            <a:pPr marL="671513" lvl="2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Absence of DOAC: perform intervention</a:t>
            </a:r>
          </a:p>
          <a:p>
            <a:pPr marL="671513" lvl="2" indent="-271463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Presence of DOAC: surgical intervention according bleeding risk, wait until normalisation of coagulation values, administer antidote if indicated</a:t>
            </a:r>
          </a:p>
        </p:txBody>
      </p:sp>
      <p:sp>
        <p:nvSpPr>
          <p:cNvPr id="26628" name="Textfeld 1"/>
          <p:cNvSpPr txBox="1">
            <a:spLocks noChangeArrowheads="1"/>
          </p:cNvSpPr>
          <p:nvPr/>
        </p:nvSpPr>
        <p:spPr bwMode="auto">
          <a:xfrm>
            <a:off x="646539" y="70216"/>
            <a:ext cx="8102190" cy="107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 b="1">
                <a:latin typeface="+mn-lt"/>
              </a:rPr>
              <a:t>Examples for medical decision processes of </a:t>
            </a:r>
            <a:r>
              <a:rPr lang="en-GB" altLang="en-US" sz="3200" b="1" i="1">
                <a:latin typeface="+mn-lt"/>
              </a:rPr>
              <a:t>DOAC Dipstick</a:t>
            </a:r>
            <a:endParaRPr lang="en-GB" altLang="en-US" sz="32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54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2"/>
          <p:cNvSpPr txBox="1">
            <a:spLocks noChangeArrowheads="1"/>
          </p:cNvSpPr>
          <p:nvPr/>
        </p:nvSpPr>
        <p:spPr bwMode="auto">
          <a:xfrm>
            <a:off x="162435" y="4450653"/>
            <a:ext cx="8596919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Harenberg J, Semin Thromb Hemost. </a:t>
            </a:r>
            <a:r>
              <a:rPr lang="en-GB" sz="1200">
                <a:solidFill>
                  <a:srgbClr val="000000"/>
                </a:solidFill>
              </a:rPr>
              <a:t>2019;45:275-84</a:t>
            </a:r>
          </a:p>
          <a:p>
            <a:r>
              <a:rPr lang="en-GB" sz="1200"/>
              <a:t>Harenberg J, Beyer-Westendorf J, et al. Thromb Haemost. 2019 Nov 8. doi: 10.1055/s-0039-1700545. [Epub ahead of print] </a:t>
            </a:r>
            <a:endParaRPr lang="en-GB" altLang="en-US" sz="1200" strike="sngStrike">
              <a:solidFill>
                <a:srgbClr val="000000"/>
              </a:solidFill>
            </a:endParaRPr>
          </a:p>
        </p:txBody>
      </p:sp>
      <p:sp>
        <p:nvSpPr>
          <p:cNvPr id="24580" name="Textfeld 4"/>
          <p:cNvSpPr txBox="1">
            <a:spLocks noChangeArrowheads="1"/>
          </p:cNvSpPr>
          <p:nvPr/>
        </p:nvSpPr>
        <p:spPr bwMode="auto">
          <a:xfrm>
            <a:off x="162435" y="1571313"/>
            <a:ext cx="8762148" cy="2323657"/>
          </a:xfrm>
          <a:prstGeom prst="rect">
            <a:avLst/>
          </a:prstGeom>
          <a:noFill/>
          <a:ln>
            <a:noFill/>
          </a:ln>
        </p:spPr>
        <p:txBody>
          <a:bodyPr wrap="square" lIns="91376" tIns="45692" rIns="91376" bIns="45692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Neuraxial anaesthesia</a:t>
            </a:r>
          </a:p>
          <a:p>
            <a:pPr lvl="1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Absence of DOAC: perform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neurexial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anaesthesia</a:t>
            </a:r>
          </a:p>
          <a:p>
            <a:pPr lvl="1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Presence of DOAC: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neurexial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anaesthesia doubtful: probably laboratory testing and / or postpone surgery or use general anaesthesia</a:t>
            </a:r>
          </a:p>
          <a:p>
            <a:pPr lvl="1" eaLnBrk="1" hangingPunct="1">
              <a:spcBef>
                <a:spcPts val="1000"/>
              </a:spcBef>
              <a:buSzPct val="120000"/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According </a:t>
            </a:r>
            <a:r>
              <a:rPr lang="en-GB" dirty="0">
                <a:latin typeface="+mn-lt"/>
              </a:rPr>
              <a:t>result with </a:t>
            </a:r>
            <a:r>
              <a:rPr lang="en-GB" i="1" dirty="0">
                <a:latin typeface="+mn-lt"/>
              </a:rPr>
              <a:t>DOAC Dipstick </a:t>
            </a:r>
            <a:r>
              <a:rPr lang="en-GB" dirty="0">
                <a:latin typeface="+mn-lt"/>
              </a:rPr>
              <a:t>only one laboratory test for either factor Xa or thrombin inhibitor necessary  </a:t>
            </a: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646539" y="70216"/>
            <a:ext cx="8102190" cy="107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2" rIns="91376" bIns="45692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 b="1">
                <a:latin typeface="+mn-lt"/>
              </a:rPr>
              <a:t>Examples for medical decision processes of </a:t>
            </a:r>
            <a:r>
              <a:rPr lang="en-GB" altLang="en-US" sz="3200" b="1" i="1">
                <a:latin typeface="+mn-lt"/>
              </a:rPr>
              <a:t>DOAC Dipstick</a:t>
            </a:r>
            <a:endParaRPr lang="en-GB" altLang="en-US" sz="32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05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Microsoft Office PowerPoint</Application>
  <PresentationFormat>Bildschirmpräsentation (16:9)</PresentationFormat>
  <Paragraphs>115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Office-Design</vt:lpstr>
      <vt:lpstr>Speaker Slide Set on DOAC Dipstick   „Basics“  Point of Care Testing of Direct Oral Anticoagulants (DOAC)  For healthcare professional use only! </vt:lpstr>
      <vt:lpstr>What happens in an emergency case? </vt:lpstr>
      <vt:lpstr>PowerPoint-Präsentation</vt:lpstr>
      <vt:lpstr>DOAC Dipstick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Test procedure – use of DOAC Disptick</vt:lpstr>
      <vt:lpstr>Label for visual assessment of DOAC Dipstick</vt:lpstr>
      <vt:lpstr>Examples for results of DOAC Dipstick  normal findings</vt:lpstr>
      <vt:lpstr>PowerPoint-Präsentation</vt:lpstr>
      <vt:lpstr>PowerPoint-Präsentation</vt:lpstr>
      <vt:lpstr>Guidelines etc. related to DOACs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Frieder Loesel</dc:creator>
  <cp:lastModifiedBy>Dr. Frieder Loesel</cp:lastModifiedBy>
  <cp:revision>175</cp:revision>
  <cp:lastPrinted>2023-11-17T08:53:21Z</cp:lastPrinted>
  <dcterms:created xsi:type="dcterms:W3CDTF">2017-07-24T09:05:24Z</dcterms:created>
  <dcterms:modified xsi:type="dcterms:W3CDTF">2023-11-17T08:53:37Z</dcterms:modified>
</cp:coreProperties>
</file>